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96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11/3/2015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11/3/2015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11/3/2015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11/3/2015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11/3/2015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11/3/2015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11/3/2015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11/3/2015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11/3/2015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11/3/2015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11/3/2015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99292" y="1530928"/>
            <a:ext cx="8825658" cy="3329581"/>
          </a:xfrm>
        </p:spPr>
        <p:txBody>
          <a:bodyPr/>
          <a:lstStyle/>
          <a:p>
            <a:r>
              <a:rPr lang="en-US" dirty="0" smtClean="0"/>
              <a:t>Bodies and Autopsy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2255" y="4766989"/>
            <a:ext cx="8825658" cy="861420"/>
          </a:xfrm>
        </p:spPr>
        <p:txBody>
          <a:bodyPr/>
          <a:lstStyle/>
          <a:p>
            <a:r>
              <a:rPr lang="en-US" dirty="0" smtClean="0"/>
              <a:t>Internal examination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41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6993" y="556627"/>
            <a:ext cx="9404723" cy="1400530"/>
          </a:xfrm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>The organs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6085" y="2073700"/>
            <a:ext cx="8946541" cy="4195481"/>
          </a:xfrm>
        </p:spPr>
        <p:txBody>
          <a:bodyPr/>
          <a:lstStyle/>
          <a:p>
            <a:r>
              <a:rPr lang="en-US" b="1" dirty="0" smtClean="0"/>
              <a:t>Two common methods of organ removal</a:t>
            </a:r>
          </a:p>
          <a:p>
            <a:pPr lvl="1"/>
            <a:r>
              <a:rPr lang="en-US" b="1" dirty="0" err="1" smtClean="0"/>
              <a:t>Rokitansky</a:t>
            </a:r>
            <a:r>
              <a:rPr lang="en-US" b="1" dirty="0" smtClean="0"/>
              <a:t> method</a:t>
            </a:r>
          </a:p>
          <a:p>
            <a:pPr lvl="2"/>
            <a:r>
              <a:rPr lang="en-US" b="1" dirty="0" smtClean="0"/>
              <a:t>Removal of all organs at one time from the trunk</a:t>
            </a:r>
          </a:p>
          <a:p>
            <a:pPr lvl="2"/>
            <a:r>
              <a:rPr lang="en-US" b="1" dirty="0" smtClean="0"/>
              <a:t>Begins at the neck and proceeds downward</a:t>
            </a:r>
          </a:p>
          <a:p>
            <a:pPr lvl="2"/>
            <a:r>
              <a:rPr lang="en-US" b="1" dirty="0" smtClean="0"/>
              <a:t>All organs removed in one bloc</a:t>
            </a:r>
          </a:p>
          <a:p>
            <a:pPr lvl="2"/>
            <a:r>
              <a:rPr lang="en-US" b="1" dirty="0" smtClean="0"/>
              <a:t>Allows one person to work on organs in the bloc, while a 2</a:t>
            </a:r>
            <a:r>
              <a:rPr lang="en-US" b="1" baseline="30000" dirty="0" smtClean="0"/>
              <a:t>nd</a:t>
            </a:r>
            <a:r>
              <a:rPr lang="en-US" b="1" dirty="0" smtClean="0"/>
              <a:t> person works on the rest of the body</a:t>
            </a:r>
          </a:p>
          <a:p>
            <a:pPr lvl="1"/>
            <a:r>
              <a:rPr lang="en-US" b="1" dirty="0" smtClean="0"/>
              <a:t>Take organs out one at a time</a:t>
            </a:r>
          </a:p>
          <a:p>
            <a:pPr lvl="1"/>
            <a:r>
              <a:rPr lang="en-US" b="1" dirty="0" smtClean="0"/>
              <a:t>Both methods accomplish the same goal and is basically personal preference of attending pathologist</a:t>
            </a:r>
          </a:p>
          <a:p>
            <a:pPr marL="914400" lvl="2" indent="0">
              <a:buNone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212511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447" y="452718"/>
            <a:ext cx="9404723" cy="1400530"/>
          </a:xfrm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/>
              <a:t>P</a:t>
            </a:r>
            <a:r>
              <a:rPr lang="en-US" b="1" dirty="0" smtClean="0"/>
              <a:t>rocedure for </a:t>
            </a:r>
            <a:r>
              <a:rPr lang="en-US" b="1" dirty="0"/>
              <a:t>o</a:t>
            </a:r>
            <a:r>
              <a:rPr lang="en-US" b="1" dirty="0" smtClean="0"/>
              <a:t>rgans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15139" y="1853248"/>
            <a:ext cx="8946541" cy="4195481"/>
          </a:xfrm>
        </p:spPr>
        <p:txBody>
          <a:bodyPr/>
          <a:lstStyle/>
          <a:p>
            <a:r>
              <a:rPr lang="en-US" b="1" dirty="0" smtClean="0"/>
              <a:t>All organs undergo the same procedure</a:t>
            </a:r>
          </a:p>
          <a:p>
            <a:r>
              <a:rPr lang="en-US" b="1" dirty="0" smtClean="0"/>
              <a:t>Separated from other organs</a:t>
            </a:r>
          </a:p>
          <a:p>
            <a:r>
              <a:rPr lang="en-US" b="1" dirty="0" smtClean="0"/>
              <a:t>Weighed</a:t>
            </a:r>
          </a:p>
          <a:p>
            <a:r>
              <a:rPr lang="en-US" b="1" dirty="0" smtClean="0"/>
              <a:t>Examined for abnormalities</a:t>
            </a:r>
          </a:p>
          <a:p>
            <a:pPr lvl="1"/>
            <a:r>
              <a:rPr lang="en-US" b="1" dirty="0" smtClean="0"/>
              <a:t>Inspected as a whole</a:t>
            </a:r>
          </a:p>
          <a:p>
            <a:pPr lvl="1"/>
            <a:r>
              <a:rPr lang="en-US" b="1" dirty="0" smtClean="0"/>
              <a:t>Sliced and examined in small cross sections</a:t>
            </a:r>
          </a:p>
          <a:p>
            <a:pPr lvl="1"/>
            <a:r>
              <a:rPr lang="en-US" b="1" dirty="0" smtClean="0"/>
              <a:t>A small representative piece is saved for subsequent biological and chemical analysis</a:t>
            </a:r>
          </a:p>
          <a:p>
            <a:pPr lvl="1"/>
            <a:r>
              <a:rPr lang="en-US" b="1" dirty="0" smtClean="0"/>
              <a:t>Cuts are made with a long (12’-18”) knife, called a bread knife, or a pair of scissors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79222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08657" y="421546"/>
            <a:ext cx="9404723" cy="1400530"/>
          </a:xfrm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>Running the Gut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1394" y="1822076"/>
            <a:ext cx="8946541" cy="4195481"/>
          </a:xfrm>
        </p:spPr>
        <p:txBody>
          <a:bodyPr/>
          <a:lstStyle/>
          <a:p>
            <a:r>
              <a:rPr lang="en-US" b="1" dirty="0" smtClean="0"/>
              <a:t>The stomach, intestine and bowels must be inspected for contents as well as abnormalities</a:t>
            </a:r>
          </a:p>
          <a:p>
            <a:r>
              <a:rPr lang="en-US" b="1" dirty="0" smtClean="0"/>
              <a:t>This is called “running the gut”</a:t>
            </a:r>
          </a:p>
          <a:p>
            <a:r>
              <a:rPr lang="en-US" b="1" dirty="0" smtClean="0"/>
              <a:t>The stomach is opened</a:t>
            </a:r>
          </a:p>
          <a:p>
            <a:r>
              <a:rPr lang="en-US" b="1" dirty="0" smtClean="0"/>
              <a:t>Contents are laid out and inventoried</a:t>
            </a:r>
          </a:p>
          <a:p>
            <a:r>
              <a:rPr lang="en-US" b="1" dirty="0" smtClean="0"/>
              <a:t>Intestines and bowels are irrigated to force out all contents</a:t>
            </a:r>
          </a:p>
          <a:p>
            <a:r>
              <a:rPr lang="en-US" b="1" dirty="0" smtClean="0"/>
              <a:t>Contents must be inspected for substances which could be significant</a:t>
            </a:r>
          </a:p>
          <a:p>
            <a:r>
              <a:rPr lang="en-US" b="1" dirty="0" smtClean="0"/>
              <a:t>Organic material is sent to the lab for biological and chemical analysis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799875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7277" y="213727"/>
            <a:ext cx="9404723" cy="1400530"/>
          </a:xfrm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>Removing the Brain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87277" y="1614257"/>
            <a:ext cx="8946541" cy="4195481"/>
          </a:xfrm>
        </p:spPr>
        <p:txBody>
          <a:bodyPr/>
          <a:lstStyle/>
          <a:p>
            <a:r>
              <a:rPr lang="en-US" b="1" dirty="0" smtClean="0"/>
              <a:t>Place a body block under the head to keep it from rolling</a:t>
            </a:r>
          </a:p>
          <a:p>
            <a:r>
              <a:rPr lang="en-US" b="1" dirty="0" smtClean="0"/>
              <a:t>Using a scalpel, make a deep cut from behind one ear, over the crown of the head, to the other ear</a:t>
            </a:r>
          </a:p>
          <a:p>
            <a:r>
              <a:rPr lang="en-US" b="1" dirty="0" smtClean="0"/>
              <a:t>The skin and soft tissues are divided into a front and back flap</a:t>
            </a:r>
          </a:p>
          <a:p>
            <a:r>
              <a:rPr lang="en-US" b="1" dirty="0" smtClean="0"/>
              <a:t>The front flap is pulled forward over the deceased’s face, exposing the top and front of the skull</a:t>
            </a:r>
          </a:p>
          <a:p>
            <a:r>
              <a:rPr lang="en-US" b="1" dirty="0" smtClean="0"/>
              <a:t>The rear flap is pulled backward over the neck, exposing the entire top half of the skull</a:t>
            </a:r>
          </a:p>
          <a:p>
            <a:r>
              <a:rPr lang="en-US" b="1" dirty="0" smtClean="0"/>
              <a:t>An electric saw is used to make an equatorial cut around the skull</a:t>
            </a:r>
          </a:p>
          <a:p>
            <a:pPr lvl="1"/>
            <a:r>
              <a:rPr lang="en-US" b="1" dirty="0" smtClean="0"/>
              <a:t>Must be deep enough to cut through the skull but not deep enough to cut the brain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746426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130" y="151382"/>
            <a:ext cx="9404723" cy="140053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17812" y="1576360"/>
            <a:ext cx="8946541" cy="4195481"/>
          </a:xfrm>
        </p:spPr>
        <p:txBody>
          <a:bodyPr/>
          <a:lstStyle/>
          <a:p>
            <a:r>
              <a:rPr lang="en-US" b="1" dirty="0" smtClean="0"/>
              <a:t>Usually cut so that there is a “V” formed on each side of the skull which yields a wedge so that the top of the skull will not slide off the bottom half when replaced</a:t>
            </a:r>
          </a:p>
          <a:p>
            <a:r>
              <a:rPr lang="en-US" b="1" dirty="0" smtClean="0"/>
              <a:t>The wedge is removed. </a:t>
            </a:r>
          </a:p>
          <a:p>
            <a:pPr lvl="1"/>
            <a:r>
              <a:rPr lang="en-US" b="1" dirty="0" smtClean="0"/>
              <a:t>As this happens, there is a very distinct sound that is heard. It has been described as a combination sucking sound and the sound of rubbing two halves of a coconut together. </a:t>
            </a:r>
          </a:p>
          <a:p>
            <a:r>
              <a:rPr lang="en-US" b="1" dirty="0" smtClean="0"/>
              <a:t>The only thing holding the brain in place is the spinal cord. This is cut and the brain is carefully removed. </a:t>
            </a:r>
          </a:p>
          <a:p>
            <a:pPr marL="0" indent="0">
              <a:buNone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129456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19745" y="810492"/>
            <a:ext cx="7898935" cy="4845626"/>
          </a:xfrm>
        </p:spPr>
        <p:txBody>
          <a:bodyPr>
            <a:normAutofit lnSpcReduction="10000"/>
          </a:bodyPr>
          <a:lstStyle/>
          <a:p>
            <a:r>
              <a:rPr lang="en-US" b="1" dirty="0" smtClean="0"/>
              <a:t>The brain is very soft and is easily damaged</a:t>
            </a:r>
          </a:p>
          <a:p>
            <a:r>
              <a:rPr lang="en-US" b="1" dirty="0" smtClean="0"/>
              <a:t>Due to this, it is usually not dissected or </a:t>
            </a:r>
            <a:r>
              <a:rPr lang="en-US" b="1" dirty="0" err="1" smtClean="0"/>
              <a:t>or</a:t>
            </a:r>
            <a:r>
              <a:rPr lang="en-US" b="1" dirty="0" smtClean="0"/>
              <a:t> examined at the time of the autopsy</a:t>
            </a:r>
          </a:p>
          <a:p>
            <a:r>
              <a:rPr lang="en-US" b="1" dirty="0" smtClean="0"/>
              <a:t>A normal brain is white with little blood</a:t>
            </a:r>
          </a:p>
          <a:p>
            <a:r>
              <a:rPr lang="en-US" b="1" dirty="0" smtClean="0"/>
              <a:t>A bloody brain would indicate some type of trauma</a:t>
            </a:r>
          </a:p>
          <a:p>
            <a:r>
              <a:rPr lang="en-US" b="1" dirty="0" smtClean="0"/>
              <a:t>The brain is hung in a jar of formaldehyde for a couple of weeks</a:t>
            </a:r>
          </a:p>
          <a:p>
            <a:r>
              <a:rPr lang="en-US" b="1" dirty="0" smtClean="0"/>
              <a:t>After fixation, the brain is removed and rinsed</a:t>
            </a:r>
          </a:p>
          <a:p>
            <a:r>
              <a:rPr lang="en-US" b="1" dirty="0" smtClean="0"/>
              <a:t>The brain stem is separated from the rest of the brain</a:t>
            </a:r>
          </a:p>
          <a:p>
            <a:r>
              <a:rPr lang="en-US" b="1" dirty="0" smtClean="0"/>
              <a:t>Each part of the brain is then sliced and laid out in cross-sections to be examined</a:t>
            </a:r>
          </a:p>
          <a:p>
            <a:r>
              <a:rPr lang="en-US" b="1" dirty="0" smtClean="0"/>
              <a:t>Sections are collected for microscopic and chemical analysis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1351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0755" y="452718"/>
            <a:ext cx="8170079" cy="1400530"/>
          </a:xfrm>
        </p:spPr>
        <p:txBody>
          <a:bodyPr/>
          <a:lstStyle/>
          <a:p>
            <a:r>
              <a:rPr lang="en-US" b="1" dirty="0" smtClean="0"/>
              <a:t>Closing Up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8381" y="1606109"/>
            <a:ext cx="7992453" cy="4195481"/>
          </a:xfrm>
        </p:spPr>
        <p:txBody>
          <a:bodyPr/>
          <a:lstStyle/>
          <a:p>
            <a:r>
              <a:rPr lang="en-US" b="1" dirty="0" smtClean="0"/>
              <a:t>The skull cap is replaced and the scalp is pulled into place</a:t>
            </a:r>
          </a:p>
          <a:p>
            <a:r>
              <a:rPr lang="en-US" b="1" dirty="0" smtClean="0"/>
              <a:t>The scalp is closed with a baseball stitch</a:t>
            </a:r>
          </a:p>
          <a:p>
            <a:r>
              <a:rPr lang="en-US" b="1" dirty="0" smtClean="0"/>
              <a:t>The organs may be put back into the body cavity, or incinerated.</a:t>
            </a:r>
          </a:p>
          <a:p>
            <a:r>
              <a:rPr lang="en-US" b="1" dirty="0" smtClean="0"/>
              <a:t>The chest plate is replaced</a:t>
            </a:r>
          </a:p>
          <a:p>
            <a:r>
              <a:rPr lang="en-US" b="1" dirty="0" smtClean="0"/>
              <a:t>The skin of the torso is stitched with a baseball stitch</a:t>
            </a:r>
          </a:p>
          <a:p>
            <a:r>
              <a:rPr lang="en-US" b="1" dirty="0" smtClean="0"/>
              <a:t>The body is cleaned and covered to await pick up by a mortician.</a:t>
            </a:r>
          </a:p>
        </p:txBody>
      </p:sp>
    </p:spTree>
    <p:extLst>
      <p:ext uri="{BB962C8B-B14F-4D97-AF65-F5344CB8AC3E}">
        <p14:creationId xmlns:p14="http://schemas.microsoft.com/office/powerpoint/2010/main" val="3191337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349</TotalTime>
  <Words>588</Words>
  <Application>Microsoft Office PowerPoint</Application>
  <PresentationFormat>Widescreen</PresentationFormat>
  <Paragraphs>56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Century Gothic</vt:lpstr>
      <vt:lpstr>Wingdings 3</vt:lpstr>
      <vt:lpstr>Ion</vt:lpstr>
      <vt:lpstr>Bodies and Autopsy</vt:lpstr>
      <vt:lpstr> The organs </vt:lpstr>
      <vt:lpstr> Procedure for organs</vt:lpstr>
      <vt:lpstr> Running the Gut</vt:lpstr>
      <vt:lpstr> Removing the Brain</vt:lpstr>
      <vt:lpstr>PowerPoint Presentation</vt:lpstr>
      <vt:lpstr>PowerPoint Presentation</vt:lpstr>
      <vt:lpstr>Closing Up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Bodies and Autopsy</dc:title>
  <dc:creator>Jill Farris</dc:creator>
  <cp:lastModifiedBy>Jill Farris</cp:lastModifiedBy>
  <cp:revision>10</cp:revision>
  <cp:lastPrinted>2015-11-03T15:05:46Z</cp:lastPrinted>
  <dcterms:created xsi:type="dcterms:W3CDTF">2015-11-02T15:27:21Z</dcterms:created>
  <dcterms:modified xsi:type="dcterms:W3CDTF">2015-11-03T17:21:01Z</dcterms:modified>
</cp:coreProperties>
</file>